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0070f907304ef9" /><Relationship Type="http://schemas.openxmlformats.org/officeDocument/2006/relationships/extended-properties" Target="/docProps/app.xml" Id="R7d30003a111b4ec2" /><Relationship Type="http://schemas.openxmlformats.org/officeDocument/2006/relationships/officeDocument" Target="/ppt/presentation.xml" Id="R8765855c18694a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547e3372ab34bcb"/>
  </p:sldMasterIdLst>
  <p:notesMasterIdLst>
    <p:notesMasterId xmlns:r="http://schemas.openxmlformats.org/officeDocument/2006/relationships" r:id="R445889a5fc774bc2"/>
  </p:notesMasterIdLst>
  <p:sldIdLst>
    <p:sldId xmlns:r="http://schemas.openxmlformats.org/officeDocument/2006/relationships" id="256" r:id="R3f05f6972499485c"/>
    <p:sldId xmlns:r="http://schemas.openxmlformats.org/officeDocument/2006/relationships" id="257" r:id="R7108d227845c4430"/>
    <p:sldId xmlns:r="http://schemas.openxmlformats.org/officeDocument/2006/relationships" id="258" r:id="R8cdab7187ab640f7"/>
    <p:sldId xmlns:r="http://schemas.openxmlformats.org/officeDocument/2006/relationships" id="259" r:id="Rc86fe30318304010"/>
    <p:sldId xmlns:r="http://schemas.openxmlformats.org/officeDocument/2006/relationships" id="260" r:id="R9f83f6d002824f94"/>
    <p:sldId xmlns:r="http://schemas.openxmlformats.org/officeDocument/2006/relationships" id="261" r:id="R74dfb89fa475468b"/>
    <p:sldId xmlns:r="http://schemas.openxmlformats.org/officeDocument/2006/relationships" id="262" r:id="R48330d8d8e614fa5"/>
    <p:sldId xmlns:r="http://schemas.openxmlformats.org/officeDocument/2006/relationships" id="263" r:id="Rf82ad5ca570e46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64fbf5d04547a5" /><Relationship Type="http://schemas.openxmlformats.org/officeDocument/2006/relationships/slideMaster" Target="/ppt/slideMasters/slideMaster1.xml" Id="R9547e3372ab34bcb" /><Relationship Type="http://schemas.openxmlformats.org/officeDocument/2006/relationships/notesMaster" Target="/ppt/notesMasters/notesMaster1.xml" Id="R445889a5fc774bc2" /><Relationship Type="http://schemas.openxmlformats.org/officeDocument/2006/relationships/presProps" Target="/ppt/presProps.xml" Id="Rc6daf81953bd44d6" /><Relationship Type="http://schemas.openxmlformats.org/officeDocument/2006/relationships/tableStyles" Target="/ppt/tableStyles.xml" Id="R8ce5302987d6418d" /><Relationship Type="http://schemas.openxmlformats.org/officeDocument/2006/relationships/slide" Target="/ppt/slides/slide1.xml" Id="R3f05f6972499485c" /><Relationship Type="http://schemas.openxmlformats.org/officeDocument/2006/relationships/slide" Target="/ppt/slides/slide2.xml" Id="R7108d227845c4430" /><Relationship Type="http://schemas.openxmlformats.org/officeDocument/2006/relationships/slide" Target="/ppt/slides/slide3.xml" Id="R8cdab7187ab640f7" /><Relationship Type="http://schemas.openxmlformats.org/officeDocument/2006/relationships/slide" Target="/ppt/slides/slide4.xml" Id="Rc86fe30318304010" /><Relationship Type="http://schemas.openxmlformats.org/officeDocument/2006/relationships/slide" Target="/ppt/slides/slide5.xml" Id="R9f83f6d002824f94" /><Relationship Type="http://schemas.openxmlformats.org/officeDocument/2006/relationships/slide" Target="/ppt/slides/slide6.xml" Id="R74dfb89fa475468b" /><Relationship Type="http://schemas.openxmlformats.org/officeDocument/2006/relationships/slide" Target="/ppt/slides/slide7.xml" Id="R48330d8d8e614fa5" /><Relationship Type="http://schemas.openxmlformats.org/officeDocument/2006/relationships/slide" Target="/ppt/slides/slide8.xml" Id="Rf82ad5ca570e46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db6127b1f6452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ebb789b19541e5" /><Relationship Type="http://schemas.openxmlformats.org/officeDocument/2006/relationships/notesMaster" Target="/ppt/notesMasters/notesMaster1.xml" Id="Rd05f9affb98645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f902ccb3b9414c" /><Relationship Type="http://schemas.openxmlformats.org/officeDocument/2006/relationships/notesMaster" Target="/ppt/notesMasters/notesMaster1.xml" Id="R919b26affe1c44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a7ccf431e64c90" /><Relationship Type="http://schemas.openxmlformats.org/officeDocument/2006/relationships/notesMaster" Target="/ppt/notesMasters/notesMaster1.xml" Id="R236a0208a5074d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04a45a346f4452" /><Relationship Type="http://schemas.openxmlformats.org/officeDocument/2006/relationships/notesMaster" Target="/ppt/notesMasters/notesMaster1.xml" Id="R0faf1f2beda0433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c17a8cf90a44d77" /><Relationship Type="http://schemas.openxmlformats.org/officeDocument/2006/relationships/notesMaster" Target="/ppt/notesMasters/notesMaster1.xml" Id="Re8de3805910e47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576df1d979a4b0c" /><Relationship Type="http://schemas.openxmlformats.org/officeDocument/2006/relationships/notesMaster" Target="/ppt/notesMasters/notesMaster1.xml" Id="R46270704718d448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90d4fdc0aa4ab5" /><Relationship Type="http://schemas.openxmlformats.org/officeDocument/2006/relationships/notesMaster" Target="/ppt/notesMasters/notesMaster1.xml" Id="R7d1ecce07ff642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37565e34064037" /><Relationship Type="http://schemas.openxmlformats.org/officeDocument/2006/relationships/notesMaster" Target="/ppt/notesMasters/notesMaster1.xml" Id="R907860a1493440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buyer’s operating day. Explain that this is a proposed pilot; validate the current workflow before presenting any projected benefit.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scenario only. AsterOps and Meridian Foods are fictional. No measured customer results or endorsement. Source: sample/source-brief.md.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Treat these as discovery hypotheses from the fictional brief. Ask which handoff creates the most repeated follow-up and whether depots use the same planning conventions.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scenario only. AsterOps and Meridian Foods are fictional. No measured customer results or endorsement. Source: sample/source-brief.md.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contrast to make the change concrete. This describes the proposed operating approach, not a verified software feature or an existing customer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scenario only. AsterOps and Meridian Foods are fictional. No measured customer results or endorsement. Source: sample/source-brief.md.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how the pilot would fit the depot team’s existing responsibilities. The image is a generated illustration, not an AsterOps deployment or customer photo.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scenario only. AsterOps and Meridian Foods are fictional. No measured customer results or endorsement. Source: sample/source-brief.md.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 through a real example supplied by the buyer during discovery. Do not imply the proposed system is already integrated with their routing or inventory tools.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scenario only. AsterOps and Meridian Foods are fictional. No measured customer results or endorsement. Source: sample/source-brief.md.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Agree duration and effort with the buyer. No commercial commitment, deployment schedule or automatic integration is represented by this illustrative proposal.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scenario only. AsterOps and Meridian Foods are fictional. No measured customer results or endorsement. Source: sample/source-brief.md.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Establish a baseline and choose measurement methods with the team. These questions are evaluation criteria, not a claim of proven savings, adoption or ROI.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scenario only. AsterOps and Meridian Foods are fictional. No measured customer results or endorsement. Source: sample/source-brief.md.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requesting a discovery workshop. Ask for one representative handoff example and the person responsible for that workflow. Commercial terms and implementation scope remain to be agreed.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scenario only. AsterOps and Meridian Foods are fictional. No measured customer results or endorsement. Source: sample/source-brief.md.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27b871e45847d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efa0f7911441c2" /><Relationship Type="http://schemas.openxmlformats.org/officeDocument/2006/relationships/slideLayout" Target="/ppt/slideLayouts/slideLayout1.xml" Id="Re8808ef4195a401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808ef4195a401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df285fe7854b89" /><Relationship Type="http://schemas.openxmlformats.org/officeDocument/2006/relationships/notesSlide" Target="/ppt/notesSlides/notesSlide1.xml" Id="R029a691e60a942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154939dc649f9" /><Relationship Type="http://schemas.openxmlformats.org/officeDocument/2006/relationships/notesSlide" Target="/ppt/notesSlides/notesSlide2.xml" Id="R7d399d1c3cae4a7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cd7b5c3c9649b5" /><Relationship Type="http://schemas.openxmlformats.org/officeDocument/2006/relationships/notesSlide" Target="/ppt/notesSlides/notesSlide3.xml" Id="Rec9eba2910da494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f4a1fa112349dc" /><Relationship Type="http://schemas.openxmlformats.org/officeDocument/2006/relationships/image" Target="/ppt/media/image.png" Id="R5fe9aeef93254471" /><Relationship Type="http://schemas.openxmlformats.org/officeDocument/2006/relationships/notesSlide" Target="/ppt/notesSlides/notesSlide4.xml" Id="R4e1ef7b1a71c4b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099f31ab5f4fed" /><Relationship Type="http://schemas.openxmlformats.org/officeDocument/2006/relationships/notesSlide" Target="/ppt/notesSlides/notesSlide5.xml" Id="R621e3599688b40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0e08efa5ca421c" /><Relationship Type="http://schemas.openxmlformats.org/officeDocument/2006/relationships/notesSlide" Target="/ppt/notesSlides/notesSlide6.xml" Id="Rfc90d0027a3b49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29c444e324bcd" /><Relationship Type="http://schemas.openxmlformats.org/officeDocument/2006/relationships/notesSlide" Target="/ppt/notesSlides/notesSlide7.xml" Id="R4b10b01437054a0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a35710af29492e" /><Relationship Type="http://schemas.openxmlformats.org/officeDocument/2006/relationships/notesSlide" Target="/ppt/notesSlides/notesSlide8.xml" Id="R9c121e08632d487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F3F7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53144E-6301-4C59-82EB-7EC70A022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D3DDD9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3DDD9"/>
                </a:solidFill>
                <a:latin typeface="Arial"/>
                <a:ea typeface="Arial"/>
                <a:cs typeface="Arial"/>
              </a:rPr>
              <a:t>ASTEROPS  /  MERIDIAN FOODS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D2B25-3CBA-41D8-9B77-2988A4692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3DDD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3DDD9"/>
                </a:solidFill>
                <a:latin typeface="Arial"/>
                <a:ea typeface="Arial"/>
                <a:cs typeface="Arial"/>
              </a:rPr>
              <a:t>Fictional example · Prepared by SalesDeckAI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9D4BFA-B3F8-4A57-BDEE-78601AE0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3DDD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3DDD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FD0F0F-B1D8-4329-8FE4-BE474615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9715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clearer plan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for every shift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8A702-E587-4A71-AA9B-39650312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10025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E5ECE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5ECE6"/>
                </a:solidFill>
                <a:latin typeface="Arial"/>
                <a:ea typeface="Arial"/>
                <a:cs typeface="Arial"/>
              </a:rPr>
              <a:t>A proposed operations pilot for Meridian Foods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DE779-D0F6-4B12-9A98-582417C2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3DDD9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3DDD9"/>
                </a:solidFill>
                <a:latin typeface="Arial"/>
                <a:ea typeface="Arial"/>
                <a:cs typeface="Arial"/>
              </a:rPr>
              <a:t>DISCOVERY PROPOSAL</a:t>
            </a:r>
          </a:p>
        </p:txBody>
      </p:sp>
    </p:spTree>
    <p:extLst>
      <p:ext uri="{BB962C8B-B14F-4D97-AF65-F5344CB8AC3E}">
        <p14:creationId xmlns:p14="http://schemas.microsoft.com/office/powerpoint/2010/main" val="14536746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2B6F0-9F91-491C-91B6-F85A3BFF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ASTEROPS  /  MERIDIAN FOODS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6F32BA-9B92-4393-8E74-AC4E9160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3"/>
                </a:solidFill>
                <a:latin typeface="Arial"/>
                <a:ea typeface="Arial"/>
                <a:cs typeface="Arial"/>
              </a:rPr>
              <a:t>The next shift needs the whole picture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B08868-1A2A-426F-ABF8-9AB01547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Fictional example · Prepared by SalesDeckAI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96D5C9-F456-4433-841D-C17FB024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7B53B-5372-48E6-9F7D-EEF832EA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81275"/>
            <a:ext cx="53816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Separate depot plans leave supervisors piecing together the latest changes.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6E526E-FDCE-42AC-BF74-8C9D67CA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600325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The working brief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3666EA-22F1-41C6-A444-63FD71EB2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200400"/>
            <a:ext cx="4476750" cy="1924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Plans live in several places.</a:t>
            </a:r>
          </a:p>
          <a:p xmlns:a="http://schemas.openxmlformats.org/drawingml/2006/main">
            <a:pPr>
              <a:defRPr sz="202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Route changes arrive throughout the day.</a:t>
            </a:r>
          </a:p>
          <a:p xmlns:a="http://schemas.openxmlformats.org/drawingml/2006/main">
            <a:pPr>
              <a:defRPr sz="202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Open issues need a clear next owner.</a:t>
            </a:r>
          </a:p>
        </p:txBody>
      </p:sp>
    </p:spTree>
    <p:extLst>
      <p:ext uri="{BB962C8B-B14F-4D97-AF65-F5344CB8AC3E}">
        <p14:creationId xmlns:p14="http://schemas.microsoft.com/office/powerpoint/2010/main" val="10857280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60A514-53D1-480A-B211-AD24D2CB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ASTEROPS  /  MERIDIAN FOODS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BEFD63-81B0-40F9-80C8-53883931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3"/>
                </a:solidFill>
                <a:latin typeface="Arial"/>
                <a:ea typeface="Arial"/>
                <a:cs typeface="Arial"/>
              </a:rPr>
              <a:t>Handoffs lose context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042B3F-D3EC-4EDE-A75E-8D1AA5E3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Fictional example · Prepared by SalesDeckAI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978620-CF4C-4F30-BB66-0A32FFC1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5426AD-FA40-46D0-9EFB-222BCFF1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A changed plan is useful only when the next person knows what changed and what to do.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67725-90E2-4895-A592-387122D02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00475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63707D"/>
                </a:solidFill>
                <a:latin typeface="Arial"/>
                <a:ea typeface="Arial"/>
                <a:cs typeface="Arial"/>
              </a:rPr>
              <a:t>Today’s fragmented handoff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031466-4723-4EF4-B16C-B13F7C30F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4857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Messages describe the issue.</a:t>
            </a:r>
          </a:p>
          <a:p xmlns:a="http://schemas.openxmlformats.org/drawingml/2006/main">
            <a:pPr>
              <a:defRPr sz="21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Someone still has to reconstruct ownership.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BC0DE6-7617-444C-B9F7-412CEF70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3800475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The proposed handoff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6E7328-7FCC-4D8D-BF2D-A2922EEB8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391025"/>
            <a:ext cx="4953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The shared plan records the change,</a:t>
            </a:r>
          </a:p>
          <a:p xmlns:a="http://schemas.openxmlformats.org/drawingml/2006/main">
            <a:pPr>
              <a:defRPr sz="21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the owner and the next action together.</a:t>
            </a:r>
          </a:p>
        </p:txBody>
      </p:sp>
    </p:spTree>
    <p:extLst>
      <p:ext uri="{BB962C8B-B14F-4D97-AF65-F5344CB8AC3E}">
        <p14:creationId xmlns:p14="http://schemas.microsoft.com/office/powerpoint/2010/main" val="6215035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8BAFCC-1E26-4151-9B1A-1E124690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ASTEROPS  /  MERIDIAN FOODS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ACD941-8775-441A-BCA3-18C54B8B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3"/>
                </a:solidFill>
                <a:latin typeface="Arial"/>
                <a:ea typeface="Arial"/>
                <a:cs typeface="Arial"/>
              </a:rPr>
              <a:t>One working plan for the depot team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E08EA0-8415-4325-A6E0-5E8E71DF1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Fictional example · Prepared by SalesDeckAI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A27AF8-9CF5-4522-8EED-18D466882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0089E9-E432-4DA2-8212-DD5F4EA4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4768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The pilot brings shift plans and unresolved exceptions into a common operating view.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6109A7-51CE-4DC8-AE68-99347214F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43425"/>
            <a:ext cx="10477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C6660"/>
                </a:solidFill>
                <a:latin typeface="Arial"/>
                <a:ea typeface="Arial"/>
                <a:cs typeface="Arial"/>
              </a:rPr>
              <a:t>A named owner for each exception</a:t>
            </a:r>
          </a:p>
          <a:p xmlns:a="http://schemas.openxmlformats.org/drawingml/2006/main">
            <a:pPr>
              <a:defRPr sz="2175" b="0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C6660"/>
                </a:solidFill>
                <a:latin typeface="Arial"/>
                <a:ea typeface="Arial"/>
                <a:cs typeface="Arial"/>
              </a:rPr>
              <a:t>A visible next action</a:t>
            </a:r>
          </a:p>
          <a:p xmlns:a="http://schemas.openxmlformats.org/drawingml/2006/main">
            <a:pPr>
              <a:defRPr sz="2175" b="0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C6660"/>
                </a:solidFill>
                <a:latin typeface="Arial"/>
                <a:ea typeface="Arial"/>
                <a:cs typeface="Arial"/>
              </a:rPr>
              <a:t>A handoff record the next shift can use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e9aeef93254471"/>
          <a:srcRect xmlns:a="http://schemas.openxmlformats.org/drawingml/2006/main" l="0" t="7895" r="0" b="78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53250" y="2476500"/>
            <a:ext cx="4524375" cy="21431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2C1B20-C1C7-4E1F-B8EF-0F0DA2CF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70535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227941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62B19C-C6DA-40DC-9A20-4676C004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ASTEROPS  /  MERIDIAN FOODS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83BDA4-896D-407C-8E57-CB55560C7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3"/>
                </a:solidFill>
                <a:latin typeface="Arial"/>
                <a:ea typeface="Arial"/>
                <a:cs typeface="Arial"/>
              </a:rPr>
              <a:t>An illustrative working day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3529AA-9649-40DF-B5C8-946B89DF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Fictional example · Prepared by SalesDeckAI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558DB2-0B91-474A-8A21-065B1E46E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2F1A78-42FB-4E08-8E03-F73E73EE8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43175"/>
            <a:ext cx="2809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Before the shift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2066E5-EEA5-4E1E-86B4-49F4906A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2543175"/>
            <a:ext cx="7572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Supervisor checks the plan and unresolved handoffs.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97E4AC-5974-426E-A8AB-FB172033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2809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When a route changes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24C6A-8D5E-4E84-9DC4-BF09CB50E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3600450"/>
            <a:ext cx="7572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The responsible person records the change and its owner.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AF2B81-C9D3-410C-8EB8-CA53AFEC9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7725"/>
            <a:ext cx="2809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At handoff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97A4C3-355F-4410-A10F-63DFA1D7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4657725"/>
            <a:ext cx="7572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The next shift sees the remaining decisions and next actions.</a:t>
            </a:r>
          </a:p>
        </p:txBody>
      </p:sp>
    </p:spTree>
    <p:extLst>
      <p:ext uri="{BB962C8B-B14F-4D97-AF65-F5344CB8AC3E}">
        <p14:creationId xmlns:p14="http://schemas.microsoft.com/office/powerpoint/2010/main" val="8661911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ED3203-A094-4BD0-A56B-C5A4023D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ASTEROPS  /  MERIDIAN FOODS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B74D54-9206-40B7-832A-3E9607AF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3"/>
                </a:solidFill>
                <a:latin typeface="Arial"/>
                <a:ea typeface="Arial"/>
                <a:cs typeface="Arial"/>
              </a:rPr>
              <a:t>A pilot small enough to evaluate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2529CE-CBD2-4EAC-919C-EC0C6C01E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Fictional example · Prepared by SalesDeckAI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3977D6-3A57-4A39-8EEA-347FAC39E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C0A590-581F-4325-B515-3BB4166A2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Start with one depot and one repeatable handoff.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3CDE21-5BF2-4776-9C9A-F317F208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86175"/>
            <a:ext cx="2714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B43"/>
                </a:solidFill>
                <a:latin typeface="Arial"/>
                <a:ea typeface="Arial"/>
                <a:cs typeface="Arial"/>
              </a:rPr>
              <a:t>Scope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402E2-A232-4C80-B775-C4F78DA8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86175"/>
            <a:ext cx="77343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Agree the workflow, participants and information needed.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7A6E5F-5742-415F-BAD6-DF969CA2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2714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B43"/>
                </a:solidFill>
                <a:latin typeface="Arial"/>
                <a:ea typeface="Arial"/>
                <a:cs typeface="Arial"/>
              </a:rPr>
              <a:t>Run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74AA5A-7FE9-4D27-8BF4-33AE938D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733925"/>
            <a:ext cx="77343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Use the shared plan alongside the existing process. Review exceptions together.</a:t>
            </a:r>
          </a:p>
        </p:txBody>
      </p:sp>
    </p:spTree>
    <p:extLst>
      <p:ext uri="{BB962C8B-B14F-4D97-AF65-F5344CB8AC3E}">
        <p14:creationId xmlns:p14="http://schemas.microsoft.com/office/powerpoint/2010/main" val="10103004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71CCE-CB19-4035-BB17-8A5D51E61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C6660"/>
                </a:solidFill>
                <a:latin typeface="Arial"/>
                <a:ea typeface="Arial"/>
                <a:cs typeface="Arial"/>
              </a:rPr>
              <a:t>ASTEROPS  /  MERIDIAN FOODS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450DDD-086C-4EBE-8259-24AF10F4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3"/>
                </a:solidFill>
                <a:latin typeface="Arial"/>
                <a:ea typeface="Arial"/>
                <a:cs typeface="Arial"/>
              </a:rPr>
              <a:t>Evidence before expansion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353F5-86E3-43B7-9175-26754CDD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Fictional example · Prepared by SalesDeckAI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7C4F3-A798-48B6-B134-CA05134D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07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07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6512F-B5C3-4553-880A-92CBDD804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4317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B43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B43"/>
                </a:solidFill>
                <a:latin typeface="Arial"/>
                <a:ea typeface="Arial"/>
                <a:cs typeface="Arial"/>
              </a:rPr>
              <a:t>The pilot should answer practical operating questions.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FAD0BB-713A-4D1F-B44A-E92A6335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6680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C6660"/>
                </a:solidFill>
                <a:latin typeface="Arial"/>
                <a:ea typeface="Arial"/>
                <a:cs typeface="Arial"/>
              </a:rPr>
              <a:t>Can the next shift find the latest plan?</a:t>
            </a:r>
          </a:p>
          <a:p xmlns:a="http://schemas.openxmlformats.org/drawingml/2006/main">
            <a:pPr>
              <a:defRPr sz="2475" b="0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C6660"/>
                </a:solidFill>
                <a:latin typeface="Arial"/>
                <a:ea typeface="Arial"/>
                <a:cs typeface="Arial"/>
              </a:rPr>
              <a:t>Does every open exception have an owner?</a:t>
            </a:r>
          </a:p>
          <a:p xmlns:a="http://schemas.openxmlformats.org/drawingml/2006/main">
            <a:pPr>
              <a:defRPr sz="2475" b="0">
                <a:solidFill>
                  <a:srgbClr val="2C666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C6660"/>
                </a:solidFill>
                <a:latin typeface="Arial"/>
                <a:ea typeface="Arial"/>
                <a:cs typeface="Arial"/>
              </a:rPr>
              <a:t>Which follow-up messages are still necessary?</a:t>
            </a:r>
          </a:p>
        </p:txBody>
      </p:sp>
    </p:spTree>
    <p:extLst>
      <p:ext uri="{BB962C8B-B14F-4D97-AF65-F5344CB8AC3E}">
        <p14:creationId xmlns:p14="http://schemas.microsoft.com/office/powerpoint/2010/main" val="11690753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F3F7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A74E29-CC4C-4282-BFEE-4483CE2C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D3DDD9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3DDD9"/>
                </a:solidFill>
                <a:latin typeface="Arial"/>
                <a:ea typeface="Arial"/>
                <a:cs typeface="Arial"/>
              </a:rPr>
              <a:t>ASTEROPS  /  MERIDIAN FOODS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84ED82-A1E1-44E3-9DD8-03978559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focused first conversation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23D32A-5130-4341-8DA9-6E74D7575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3DDD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3DDD9"/>
                </a:solidFill>
                <a:latin typeface="Arial"/>
                <a:ea typeface="Arial"/>
                <a:cs typeface="Arial"/>
              </a:rPr>
              <a:t>Fictional example · Prepared by SalesDeckAI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E2B9F-1409-4292-8D9C-13FF8F0C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86500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3DDD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3DDD9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EB8C2B-CFF1-4818-9014-712236CF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52725"/>
            <a:ext cx="10477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Choose one handoff.</a:t>
            </a:r>
          </a:p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Bring the people who manage 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31197-3B69-4E31-940B-4F8313B15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7244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E5ECE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5ECE6"/>
                </a:solidFill>
                <a:latin typeface="Arial"/>
                <a:ea typeface="Arial"/>
                <a:cs typeface="Arial"/>
              </a:rPr>
              <a:t>We will map the current flow and agree what a useful pilot must prove.</a:t>
            </a:r>
          </a:p>
        </p:txBody>
      </p:sp>
    </p:spTree>
    <p:extLst>
      <p:ext uri="{BB962C8B-B14F-4D97-AF65-F5344CB8AC3E}">
        <p14:creationId xmlns:p14="http://schemas.microsoft.com/office/powerpoint/2010/main" val="17561833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2026-09-27T14:21:52.3800000Z</dcterms:created>
  <dcterms:modified xsi:type="dcterms:W3CDTF">2026-09-27T14:21:52.3800000Z</dcterms:modified>
</coreProperties>
</file>